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976"/>
  </p:normalViewPr>
  <p:slideViewPr>
    <p:cSldViewPr snapToGrid="0">
      <p:cViewPr varScale="1">
        <p:scale>
          <a:sx n="117" d="100"/>
          <a:sy n="117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37252c3f5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a37252c3f5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1eebcc8a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1eebcc8a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1eebcc8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1eebcc8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1eebcc8a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1eebcc8a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1eebcc8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1eebcc8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4cc54e5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4cc54e5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37252c3f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37252c3f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37252c3f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37252c3f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f859af1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f859af1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37252c3f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37252c3f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37252c3f5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37252c3f5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1eebcc8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1eebcc8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1eebcc8a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1eebcc8a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37252c3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37252c3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f859af18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f859af18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f859af18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f859af18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1eebcc8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1eebcc8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37252c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37252c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Responding to Gentrification?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311 Call Resolution Times and Neighborhood Change</a:t>
            </a:r>
            <a:endParaRPr sz="24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in Washington, DC</a:t>
            </a:r>
            <a:endParaRPr sz="24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65650" y="4245275"/>
            <a:ext cx="377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Danielle Corcoran and Jeremy Joy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GOVT 670 Final Project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December 7, 2022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19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by gentrification status (2012 vs. 2019)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837924"/>
            <a:ext cx="4245375" cy="3811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420" y="837925"/>
            <a:ext cx="4314305" cy="3846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45203-7117-4043-9E16-2E512DE0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217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Change in resolution time by gentrification status, 2012 to 2019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6065850" y="1469950"/>
            <a:ext cx="2565900" cy="2955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Improvement</a:t>
            </a:r>
            <a:endParaRPr sz="12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Ineligible tracts: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1.57 days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Eligible but not gentrified tracts: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2.80 days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Gentrified tracts: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3.02 days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3" y="943050"/>
            <a:ext cx="5705475" cy="3819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42099-5E8F-024D-B2B2-7798CF88A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62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Difference-in-Difference (Basic Model)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700" y="1174350"/>
            <a:ext cx="4903200" cy="3735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(Treatment2019 – Treatment2012) – (Control2019 – Control2012)</a:t>
            </a:r>
            <a:endParaRPr sz="1338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(6.23 – 9.25 ) – (6.49 – 9.29 ) =  – </a:t>
            </a:r>
            <a:r>
              <a:rPr lang="en" b="1"/>
              <a:t>0.22 days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(or 5 hours 17 minutes faster)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p-value = 0.0964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95% confidence interval: ( – 0.48 days, 0.04 days)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300" y="1170125"/>
            <a:ext cx="3981300" cy="369254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2C301-B91C-0F42-9B44-5747EB15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55925" y="11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Difference-in-Difference (Controlling for Call Type)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297575" y="823925"/>
            <a:ext cx="4675500" cy="3858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38"/>
              <a:t>(Treatment2019 – Treatment2012) – (Control2019 –Control2012)</a:t>
            </a:r>
            <a:endParaRPr sz="16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(7.47 – 8.88 ) – (7.43 – 8.79) =  </a:t>
            </a:r>
            <a:r>
              <a:rPr lang="en" sz="1700" b="1"/>
              <a:t>– .05 days</a:t>
            </a:r>
            <a:r>
              <a:rPr lang="en" sz="1700"/>
              <a:t> </a:t>
            </a: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(or 1 hour 12 minutes faster)</a:t>
            </a: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p-value = 0.624</a:t>
            </a: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95% </a:t>
            </a:r>
            <a:r>
              <a:rPr lang="en" sz="1400"/>
              <a:t>confidence interval: ( – 0.24 days,  0.14 days)</a:t>
            </a:r>
            <a:endParaRPr sz="14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25" y="823925"/>
            <a:ext cx="3951600" cy="3832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3655B-004E-564B-AC4E-9ED34FA63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Census Tracts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50" y="1152475"/>
            <a:ext cx="3979226" cy="37073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77" y="1141590"/>
            <a:ext cx="3693348" cy="37182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9566B-65C1-FC4C-8F99-034D2E7EE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194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Difference-in-Difference (with Matching)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224611" y="950188"/>
            <a:ext cx="4488899" cy="3820975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60"/>
              <a:buFont typeface="Arial"/>
              <a:buNone/>
            </a:pPr>
            <a:r>
              <a:rPr lang="en" sz="986" dirty="0"/>
              <a:t>(MatchTreat2019 – MatchTreat2012) – (MatchControl2019 – MatchControl2012)</a:t>
            </a:r>
            <a:endParaRPr sz="986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(6.14 – 9.38 ) – (6.53 – 9.20 ) =  – </a:t>
            </a:r>
            <a:r>
              <a:rPr lang="en" b="1" dirty="0"/>
              <a:t>0.57 days</a:t>
            </a:r>
            <a:r>
              <a:rPr lang="en" dirty="0"/>
              <a:t> 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(or 13 hours 40 minutes faster)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p-value = 0.0065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95% confidence interval: ( – 0.98 days, -0.16 days)</a:t>
            </a:r>
            <a:endParaRPr dirty="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75" y="950188"/>
            <a:ext cx="3734134" cy="3820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3FF94-8774-A64D-B009-EB9EA5539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509175" y="1092175"/>
            <a:ext cx="8279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comparing all gentrified and eligible-but-not-gentrified census tracts, there is weak evidence that gentrification had a mild impact on 311 call resolution times (significant at the p = 0.1 level).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this effect disappears when controlling for call type, which suggests that the mix of calls was responsible for most of the variation in resolution-time improvement across gentrification statuses.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 the other hand, when we compare 10 gentrified tracts with the 10 eligible-but-not-gentrified tracts that most closely resemble them in pre-gentrification attributes, we see evidence that gentrification did have an impact on call resolution times (p = 0.0065).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17B7A-BEF1-FB4C-A95A-35FF3950FC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388025" y="1248450"/>
            <a:ext cx="87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349800" y="843180"/>
            <a:ext cx="84444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Parallel trends pre-2012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Definition issues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75" name="Google Shape;175;p29"/>
          <p:cNvSpPr txBox="1"/>
          <p:nvPr/>
        </p:nvSpPr>
        <p:spPr>
          <a:xfrm>
            <a:off x="349400" y="2680075"/>
            <a:ext cx="794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</a:rPr>
              <a:t>Opportunities for further research</a:t>
            </a: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81000" y="3200400"/>
            <a:ext cx="7876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Alternative study design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Spillover effects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F7069-4786-6446-AE8C-80A00612B4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365600" y="1129400"/>
            <a:ext cx="754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311 City Service Requests, 2010 – 2019 (opendata.dc.gov)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Community Survey, 2010 – 2019 (https://www.census.gov/programs-surveys/acs)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35258-672B-8347-811B-3786096CCD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0" y="209775"/>
            <a:ext cx="3507574" cy="477002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/>
          <p:nvPr/>
        </p:nvSpPr>
        <p:spPr>
          <a:xfrm>
            <a:off x="4164175" y="398675"/>
            <a:ext cx="44610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Research question: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Does gentrification reduce resolution times for common 311 service requests?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164175" y="2379875"/>
            <a:ext cx="44610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Hypothesis: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Census tracts that gentrified experienced a greater decrease in resolution times from 2012 to 2019 than tracts that had the potential to gentrify but did not.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23038"/>
            <a:ext cx="3616524" cy="51435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54825" y="179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gentrification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827974"/>
            <a:ext cx="3999900" cy="4135901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u="sng" dirty="0">
                <a:solidFill>
                  <a:srgbClr val="434343"/>
                </a:solidFill>
              </a:rPr>
              <a:t>Common definitions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 dirty="0"/>
              <a:t>Criteria (usually 1-3 of these):</a:t>
            </a:r>
            <a:endParaRPr sz="5600" u="sng" dirty="0"/>
          </a:p>
          <a:p>
            <a:pPr marL="457200" lvl="0" indent="-32258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 dirty="0"/>
              <a:t>Median household income</a:t>
            </a:r>
            <a:endParaRPr sz="5600" dirty="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dirty="0"/>
              <a:t>Median home value</a:t>
            </a:r>
            <a:endParaRPr sz="5600" dirty="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dirty="0"/>
              <a:t>Median rent</a:t>
            </a:r>
            <a:endParaRPr sz="5600" dirty="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dirty="0"/>
              <a:t>Percent of adults over 25 with a Bachelor’s degree</a:t>
            </a:r>
            <a:endParaRPr sz="5600" dirty="0"/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dirty="0"/>
              <a:t>Percent of housing stock under 20 years old</a:t>
            </a:r>
            <a:endParaRPr sz="5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 dirty="0"/>
              <a:t>Cutoffs:</a:t>
            </a:r>
            <a:endParaRPr sz="5600" u="sng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dirty="0"/>
              <a:t>Eligibility: below the 40th or 50th percentile</a:t>
            </a:r>
            <a:endParaRPr sz="5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600" dirty="0"/>
              <a:t>Gentrified: relative growth above the 50th or 67th percentile	</a:t>
            </a:r>
            <a:r>
              <a:rPr lang="en" sz="5800" dirty="0"/>
              <a:t>				</a:t>
            </a:r>
            <a:endParaRPr sz="58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66550" y="796474"/>
            <a:ext cx="3999900" cy="4135901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 u="sng" dirty="0">
                <a:solidFill>
                  <a:srgbClr val="434343"/>
                </a:solidFill>
              </a:rPr>
              <a:t>Our definition</a:t>
            </a:r>
            <a:endParaRPr sz="1450" b="1" u="sng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/>
              <a:t>Criteria:</a:t>
            </a:r>
            <a:endParaRPr u="sng" dirty="0"/>
          </a:p>
          <a:p>
            <a:pPr marL="457200" lvl="0" indent="-3206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en" dirty="0"/>
              <a:t>Median household income</a:t>
            </a:r>
            <a:endParaRPr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dirty="0"/>
              <a:t>Median home value</a:t>
            </a:r>
            <a:endParaRPr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dirty="0"/>
              <a:t>Percent of adults over 25 with a Bachelor’s degree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u="sng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 dirty="0"/>
              <a:t>Cutoffs:</a:t>
            </a:r>
            <a:endParaRPr u="sng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Eligibility: below 40th percentile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Gentrified: relative growth above 50th percentile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98D16-1D5C-5749-97EB-B57259F92A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Eligible and Gentrified Census Tracts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153363" y="4413400"/>
            <a:ext cx="73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2019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1140275" y="4413400"/>
            <a:ext cx="111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2012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944450" y="1074425"/>
            <a:ext cx="20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392425" y="941525"/>
            <a:ext cx="2274900" cy="3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 2012: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54 eligible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 2019: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15 gentrified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39 eligible but not gentrified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179 total tracts in DC in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2010 census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2874500" cy="33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750" y="941525"/>
            <a:ext cx="2925050" cy="331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A7BCF-B893-2D4B-8608-CAD676FF2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Selection of Call Types and Frequencies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945550"/>
            <a:ext cx="666750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DA4FF-9D93-9247-822B-3D07DEA8F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35875" y="118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in Selected Service Requests (2012 to 2019)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75" y="740550"/>
            <a:ext cx="7143750" cy="4286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64AC9-DA65-1249-BAE9-DA850D17B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53725" y="12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in Selected Service Requests (continued)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733425"/>
            <a:ext cx="7143750" cy="4286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63689-44FF-5142-9EFF-2469FA356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13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in call types of special concern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697475"/>
            <a:ext cx="7805525" cy="2707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525" y="3574400"/>
            <a:ext cx="2305028" cy="1556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50" y="3544863"/>
            <a:ext cx="2339700" cy="1579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5475" y="3556575"/>
            <a:ext cx="2305008" cy="1556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464A8-8059-F248-8C9C-2FE8D503B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235875" y="14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to filter for resolution times of 31 days or less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1510563" y="4492875"/>
            <a:ext cx="14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Filter 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963900" y="4495800"/>
            <a:ext cx="12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Filter 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25" y="873150"/>
            <a:ext cx="3707775" cy="34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825" y="873150"/>
            <a:ext cx="3707775" cy="347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6A1F5-3D7A-C04E-9D7A-16A39103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634</Words>
  <Application>Microsoft Macintosh PowerPoint</Application>
  <PresentationFormat>On-screen Show (16:9)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Responding to Gentrification?</vt:lpstr>
      <vt:lpstr>PowerPoint Presentation</vt:lpstr>
      <vt:lpstr>Defining gentrification</vt:lpstr>
      <vt:lpstr>Eligible and Gentrified Census Tracts</vt:lpstr>
      <vt:lpstr>Initial Selection of Call Types and Frequencies</vt:lpstr>
      <vt:lpstr>Trends in Selected Service Requests (2012 to 2019)</vt:lpstr>
      <vt:lpstr>Trends in Selected Service Requests (continued)</vt:lpstr>
      <vt:lpstr>Trends in call types of special concern</vt:lpstr>
      <vt:lpstr>Decision to filter for resolution times of 31 days or less</vt:lpstr>
      <vt:lpstr>Changes by gentrification status (2012 vs. 2019)</vt:lpstr>
      <vt:lpstr>Change in resolution time by gentrification status, 2012 to 2019  </vt:lpstr>
      <vt:lpstr>Difference-in-Difference (Basic Model)</vt:lpstr>
      <vt:lpstr>Difference-in-Difference (Controlling for Call Type)</vt:lpstr>
      <vt:lpstr>Matching Census Tracts</vt:lpstr>
      <vt:lpstr>Difference-in-Difference (with Matching)</vt:lpstr>
      <vt:lpstr>Conclusions</vt:lpstr>
      <vt:lpstr>Limitations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Responding to Gentrification?</dc:title>
  <cp:lastModifiedBy>Danielle Corcoran</cp:lastModifiedBy>
  <cp:revision>14</cp:revision>
  <dcterms:modified xsi:type="dcterms:W3CDTF">2022-12-06T20:40:26Z</dcterms:modified>
</cp:coreProperties>
</file>